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Font typeface="Arial"/>
              <a:buChar char="•"/>
            </a:pPr>
            <a:r>
              <a:t>Personas </a:t>
            </a:r>
          </a:p>
          <a:p>
            <a:pPr marL="457200" indent="-457200">
              <a:buSzPct val="100000"/>
              <a:buFont typeface="Arial"/>
              <a:buChar char="•"/>
            </a:pPr>
            <a:r>
              <a:t>Storyboarding</a:t>
            </a:r>
          </a:p>
          <a:p>
            <a:pPr marL="457200" indent="-457200">
              <a:buSzPct val="100000"/>
              <a:buFont typeface="Arial"/>
              <a:buChar char="•"/>
            </a:pPr>
            <a:r>
              <a:t>Horizontal x Vertical Prototyping</a:t>
            </a:r>
          </a:p>
          <a:p>
            <a:pPr marL="457200" indent="-457200">
              <a:buSzPct val="100000"/>
              <a:buFont typeface="Arial"/>
              <a:buChar char="•"/>
            </a:pPr>
            <a:r>
              <a:t>Demo 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1.jpeg"/><Relationship Id="rId6" Type="http://schemas.openxmlformats.org/officeDocument/2006/relationships/image" Target="../media/image2.png"/><Relationship Id="rId7" Type="http://schemas.openxmlformats.org/officeDocument/2006/relationships/image" Target="../media/image2.jpeg"/><Relationship Id="rId8" Type="http://schemas.openxmlformats.org/officeDocument/2006/relationships/image" Target="../media/image3.png"/><Relationship Id="rId9" Type="http://schemas.openxmlformats.org/officeDocument/2006/relationships/image" Target="../media/image2.tif"/><Relationship Id="rId10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.jpeg"/><Relationship Id="rId7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.jpeg"/><Relationship Id="rId7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.jpeg"/><Relationship Id="rId7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2.jpeg"/><Relationship Id="rId7" Type="http://schemas.openxmlformats.org/officeDocument/2006/relationships/image" Target="../media/image1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5.png"/><Relationship Id="rId5" Type="http://schemas.openxmlformats.org/officeDocument/2006/relationships/image" Target="../media/image2.jpeg"/><Relationship Id="rId6" Type="http://schemas.openxmlformats.org/officeDocument/2006/relationships/image" Target="../media/image16.png"/><Relationship Id="rId7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tif"/><Relationship Id="rId5" Type="http://schemas.openxmlformats.org/officeDocument/2006/relationships/image" Target="../media/image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tif"/><Relationship Id="rId5" Type="http://schemas.openxmlformats.org/officeDocument/2006/relationships/image" Target="../media/image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image" Target="../media/image1.tif"/><Relationship Id="rId5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.jpeg"/><Relationship Id="rId4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15.png"/><Relationship Id="rId5" Type="http://schemas.openxmlformats.org/officeDocument/2006/relationships/image" Target="../media/image2.jpeg"/><Relationship Id="rId6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15.png"/><Relationship Id="rId6" Type="http://schemas.openxmlformats.org/officeDocument/2006/relationships/image" Target="../media/image2.jpeg"/><Relationship Id="rId7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Picture 5"/>
          <p:cNvGrpSpPr/>
          <p:nvPr/>
        </p:nvGrpSpPr>
        <p:grpSpPr>
          <a:xfrm>
            <a:off x="525976" y="1446298"/>
            <a:ext cx="2571429" cy="2602458"/>
            <a:chOff x="0" y="0"/>
            <a:chExt cx="2571428" cy="2602456"/>
          </a:xfrm>
        </p:grpSpPr>
        <p:pic>
          <p:nvPicPr>
            <p:cNvPr id="113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2279329" cy="23230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Picture 5" descr="Picture 5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571429" cy="2602457"/>
            </a:xfrm>
            <a:prstGeom prst="rect">
              <a:avLst/>
            </a:prstGeom>
            <a:effectLst/>
          </p:spPr>
        </p:pic>
      </p:grpSp>
      <p:grpSp>
        <p:nvGrpSpPr>
          <p:cNvPr id="117" name="storyboarding-process-image-storyboarding-process-image-flat-vector-cartoon-illustration-objects-eps-vector_csp47210680.jpg"/>
          <p:cNvGrpSpPr/>
          <p:nvPr/>
        </p:nvGrpSpPr>
        <p:grpSpPr>
          <a:xfrm>
            <a:off x="3335831" y="1446298"/>
            <a:ext cx="2667954" cy="2602458"/>
            <a:chOff x="0" y="0"/>
            <a:chExt cx="2667953" cy="2602456"/>
          </a:xfrm>
        </p:grpSpPr>
        <p:pic>
          <p:nvPicPr>
            <p:cNvPr id="116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2400" y="114300"/>
              <a:ext cx="2375854" cy="23230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5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667954" cy="2602457"/>
            </a:xfrm>
            <a:prstGeom prst="rect">
              <a:avLst/>
            </a:prstGeom>
            <a:effectLst/>
          </p:spPr>
        </p:pic>
      </p:grpSp>
      <p:grpSp>
        <p:nvGrpSpPr>
          <p:cNvPr id="120" name="prototyping-image_csp23844571.jpg"/>
          <p:cNvGrpSpPr/>
          <p:nvPr/>
        </p:nvGrpSpPr>
        <p:grpSpPr>
          <a:xfrm>
            <a:off x="6242212" y="1446298"/>
            <a:ext cx="2641258" cy="2602458"/>
            <a:chOff x="0" y="0"/>
            <a:chExt cx="2641257" cy="2602456"/>
          </a:xfrm>
        </p:grpSpPr>
        <p:pic>
          <p:nvPicPr>
            <p:cNvPr id="119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2400" y="114300"/>
              <a:ext cx="2349158" cy="23230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8" name="prototyping-image_csp23844571.jpg" descr="prototyping-image_csp23844571.jpg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641258" cy="2602457"/>
            </a:xfrm>
            <a:prstGeom prst="rect">
              <a:avLst/>
            </a:prstGeom>
            <a:effectLst/>
          </p:spPr>
        </p:pic>
      </p:grpSp>
      <p:grpSp>
        <p:nvGrpSpPr>
          <p:cNvPr id="123" name="Image"/>
          <p:cNvGrpSpPr/>
          <p:nvPr/>
        </p:nvGrpSpPr>
        <p:grpSpPr>
          <a:xfrm>
            <a:off x="9121896" y="1433247"/>
            <a:ext cx="2641259" cy="2628559"/>
            <a:chOff x="0" y="0"/>
            <a:chExt cx="2641257" cy="2628557"/>
          </a:xfrm>
        </p:grpSpPr>
        <p:pic>
          <p:nvPicPr>
            <p:cNvPr id="12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52400" y="114300"/>
              <a:ext cx="2349158" cy="23491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1" name="Image" descr="Image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641258" cy="2628558"/>
            </a:xfrm>
            <a:prstGeom prst="rect">
              <a:avLst/>
            </a:prstGeom>
            <a:effectLst/>
          </p:spPr>
        </p:pic>
      </p:grpSp>
      <p:sp>
        <p:nvSpPr>
          <p:cNvPr id="124" name="Personas"/>
          <p:cNvSpPr txBox="1"/>
          <p:nvPr/>
        </p:nvSpPr>
        <p:spPr>
          <a:xfrm>
            <a:off x="1189118" y="4567737"/>
            <a:ext cx="1490848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Personas</a:t>
            </a:r>
          </a:p>
        </p:txBody>
      </p:sp>
      <p:sp>
        <p:nvSpPr>
          <p:cNvPr id="125" name="Storyboarding"/>
          <p:cNvSpPr txBox="1"/>
          <p:nvPr/>
        </p:nvSpPr>
        <p:spPr>
          <a:xfrm>
            <a:off x="3525060" y="4567737"/>
            <a:ext cx="2289496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Storyboarding</a:t>
            </a:r>
          </a:p>
        </p:txBody>
      </p:sp>
      <p:sp>
        <p:nvSpPr>
          <p:cNvPr id="126" name="Horizontal…"/>
          <p:cNvSpPr txBox="1"/>
          <p:nvPr/>
        </p:nvSpPr>
        <p:spPr>
          <a:xfrm>
            <a:off x="6559479" y="4447711"/>
            <a:ext cx="2006723" cy="1455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3000"/>
            </a:pPr>
            <a:r>
              <a:t>Horizontal</a:t>
            </a:r>
          </a:p>
          <a:p>
            <a:pPr algn="ctr">
              <a:defRPr sz="3000"/>
            </a:pPr>
            <a:r>
              <a:t>Vertical</a:t>
            </a:r>
          </a:p>
          <a:p>
            <a:pPr algn="ctr">
              <a:defRPr sz="3000"/>
            </a:pPr>
            <a:r>
              <a:t>Prototyping </a:t>
            </a:r>
          </a:p>
        </p:txBody>
      </p:sp>
      <p:sp>
        <p:nvSpPr>
          <p:cNvPr id="127" name="Demo"/>
          <p:cNvSpPr txBox="1"/>
          <p:nvPr/>
        </p:nvSpPr>
        <p:spPr>
          <a:xfrm>
            <a:off x="9925833" y="4447711"/>
            <a:ext cx="1033386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000"/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665004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41174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73326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44925" y="1372085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73326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65824" y="1343888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37423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506611" y="3221640"/>
            <a:ext cx="1148622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512159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665004" y="5619158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Keep Track…"/>
          <p:cNvSpPr txBox="1"/>
          <p:nvPr/>
        </p:nvSpPr>
        <p:spPr>
          <a:xfrm>
            <a:off x="8433214" y="1977523"/>
            <a:ext cx="3151015" cy="2902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000"/>
            </a:pPr>
            <a:r>
              <a:t>Keep Track</a:t>
            </a:r>
          </a:p>
          <a:p>
            <a:pPr marL="300789" indent="-300789">
              <a:buSzPct val="100000"/>
              <a:buChar char="-"/>
              <a:defRPr sz="3000"/>
            </a:pPr>
            <a:r>
              <a:t>Timetable</a:t>
            </a:r>
          </a:p>
          <a:p>
            <a:pPr marL="300789" indent="-300789">
              <a:buSzPct val="100000"/>
              <a:buChar char="-"/>
              <a:defRPr sz="3000"/>
            </a:pPr>
            <a:r>
              <a:t>List of current semester</a:t>
            </a:r>
          </a:p>
          <a:p>
            <a:pPr marL="300789" indent="-300789">
              <a:buSzPct val="100000"/>
              <a:buChar char="-"/>
              <a:defRPr sz="3000"/>
            </a:pPr>
            <a:r>
              <a:t>CiE(s) taken last semester </a:t>
            </a:r>
          </a:p>
        </p:txBody>
      </p:sp>
      <p:pic>
        <p:nvPicPr>
          <p:cNvPr id="246" name="6 Profile.png" descr="6 Profil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85610" y="345288"/>
            <a:ext cx="3020780" cy="61674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004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159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" name="prototyping-image_csp23844571.jpg"/>
          <p:cNvGrpSpPr/>
          <p:nvPr/>
        </p:nvGrpSpPr>
        <p:grpSpPr>
          <a:xfrm>
            <a:off x="10758183" y="5512173"/>
            <a:ext cx="1066025" cy="1044726"/>
            <a:chOff x="0" y="0"/>
            <a:chExt cx="1066023" cy="1044724"/>
          </a:xfrm>
        </p:grpSpPr>
        <p:pic>
          <p:nvPicPr>
            <p:cNvPr id="250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9" name="prototyping-image_csp23844571.jpg" descr="prototyping-image_csp23844571.jp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004" y="5619158"/>
            <a:ext cx="657423" cy="865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switc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2" grpId="3"/>
      <p:bldP build="whole" bldLvl="1" animBg="1" rev="0" advAuto="0" spid="248" grpId="2"/>
      <p:bldP build="whole" bldLvl="1" animBg="1" rev="0" advAuto="0" spid="2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665004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41174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73326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44925" y="1372085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73326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65824" y="1343888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37423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506611" y="3221640"/>
            <a:ext cx="1148622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512159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665004" y="5619158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004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2 Faculty Layout.png" descr="2 Faculty Layou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85610" y="345288"/>
            <a:ext cx="3020780" cy="6167424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croll…"/>
          <p:cNvSpPr txBox="1"/>
          <p:nvPr/>
        </p:nvSpPr>
        <p:spPr>
          <a:xfrm>
            <a:off x="8693819" y="2218823"/>
            <a:ext cx="2767205" cy="24203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00789" indent="-300789">
              <a:buSzPct val="100000"/>
              <a:buChar char="•"/>
              <a:defRPr sz="3000"/>
            </a:pPr>
            <a:r>
              <a:t>Scroll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View </a:t>
            </a:r>
          </a:p>
          <a:p>
            <a:pPr marL="300789" indent="-300789">
              <a:buSzPct val="100000"/>
              <a:buChar char="-"/>
              <a:defRPr sz="3000"/>
            </a:pPr>
            <a:r>
              <a:t>faculties</a:t>
            </a:r>
          </a:p>
          <a:p>
            <a:pPr marL="300789" indent="-300789">
              <a:buSzPct val="100000"/>
              <a:buChar char="-"/>
              <a:defRPr sz="3000"/>
            </a:pPr>
            <a:r>
              <a:t>sort by colours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55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4906" y="496733"/>
            <a:ext cx="865032" cy="8650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3" name="prototyping-image_csp23844571.jpg"/>
          <p:cNvGrpSpPr/>
          <p:nvPr/>
        </p:nvGrpSpPr>
        <p:grpSpPr>
          <a:xfrm>
            <a:off x="10758183" y="5512173"/>
            <a:ext cx="1066025" cy="1044726"/>
            <a:chOff x="0" y="0"/>
            <a:chExt cx="1066023" cy="1044724"/>
          </a:xfrm>
        </p:grpSpPr>
        <p:pic>
          <p:nvPicPr>
            <p:cNvPr id="272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1" name="prototyping-image_csp23844571.jpg" descr="prototyping-image_csp23844571.jp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2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159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004" y="5619158"/>
            <a:ext cx="657423" cy="865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switc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4"/>
      <p:bldP build="whole" bldLvl="1" animBg="1" rev="0" advAuto="0" spid="270" grpId="2"/>
      <p:bldP build="whole" bldLvl="1" animBg="1" rev="0" advAuto="0" spid="274" grpId="3"/>
      <p:bldP build="whole" bldLvl="1" animBg="1" rev="0" advAuto="0" spid="26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665004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41174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73326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44925" y="1372085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73326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65824" y="1343888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37423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506611" y="3221640"/>
            <a:ext cx="1148622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512159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665004" y="5619158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004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croll…"/>
          <p:cNvSpPr txBox="1"/>
          <p:nvPr/>
        </p:nvSpPr>
        <p:spPr>
          <a:xfrm>
            <a:off x="8513780" y="2218823"/>
            <a:ext cx="2575217" cy="2902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00789" indent="-300789">
              <a:buSzPct val="100000"/>
              <a:buChar char="•"/>
              <a:defRPr sz="3000"/>
            </a:pPr>
            <a:r>
              <a:t>Scroll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View 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Bookmark</a:t>
            </a:r>
          </a:p>
          <a:p>
            <a:pPr marL="300789" indent="-300789">
              <a:buSzPct val="100000"/>
              <a:buChar char="-"/>
              <a:defRPr sz="3000"/>
            </a:pPr>
            <a:r>
              <a:t>added to cart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Select classes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55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4906" y="496733"/>
            <a:ext cx="865032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3 Course List.png" descr="3 Course Li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68196" y="309735"/>
            <a:ext cx="3055608" cy="6238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23" y="1356588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579" y="3221592"/>
            <a:ext cx="1148622" cy="11053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prototyping-image_csp23844571.jpg"/>
          <p:cNvGrpSpPr/>
          <p:nvPr/>
        </p:nvGrpSpPr>
        <p:grpSpPr>
          <a:xfrm>
            <a:off x="10758183" y="5512173"/>
            <a:ext cx="1066025" cy="1044726"/>
            <a:chOff x="0" y="0"/>
            <a:chExt cx="1066023" cy="1044724"/>
          </a:xfrm>
        </p:grpSpPr>
        <p:pic>
          <p:nvPicPr>
            <p:cNvPr id="297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6" name="prototyping-image_csp23844571.jpg" descr="prototyping-image_csp23844571.jp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2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159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004" y="5619158"/>
            <a:ext cx="657423" cy="865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switc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4" grpId="1"/>
      <p:bldP build="whole" bldLvl="1" animBg="1" rev="0" advAuto="0" spid="299" grpId="3"/>
      <p:bldP build="whole" bldLvl="1" animBg="1" rev="0" advAuto="0" spid="295" grpId="2"/>
      <p:bldP build="whole" bldLvl="1" animBg="1" rev="0" advAuto="0" spid="300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665004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41174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73326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44925" y="1372085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73326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65824" y="1343888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37423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506611" y="3221640"/>
            <a:ext cx="1148622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512159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665004" y="5619158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004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croll…"/>
          <p:cNvSpPr txBox="1"/>
          <p:nvPr/>
        </p:nvSpPr>
        <p:spPr>
          <a:xfrm>
            <a:off x="8408758" y="1977523"/>
            <a:ext cx="3191737" cy="2902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00789" indent="-300789">
              <a:buSzPct val="100000"/>
              <a:buChar char="•"/>
              <a:defRPr sz="3000"/>
            </a:pPr>
            <a:r>
              <a:t>Scroll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View </a:t>
            </a:r>
          </a:p>
          <a:p>
            <a:pPr marL="300789" indent="-300789">
              <a:buSzPct val="100000"/>
              <a:buChar char="-"/>
              <a:defRPr sz="3000"/>
            </a:pPr>
            <a:r>
              <a:t>with details 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Campus/Location</a:t>
            </a:r>
          </a:p>
          <a:p>
            <a:pPr>
              <a:defRPr sz="3000"/>
            </a:pPr>
            <a:r>
              <a:t>-  integrated map?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Lecturers’ contact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55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4906" y="496733"/>
            <a:ext cx="865032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23" y="1356588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9506" y="1356588"/>
            <a:ext cx="865032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4 Course Detail.png" descr="4 Course Detai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68196" y="309735"/>
            <a:ext cx="3055608" cy="6238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23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579" y="3221592"/>
            <a:ext cx="1148622" cy="11053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5" name="prototyping-image_csp23844571.jpg"/>
          <p:cNvGrpSpPr/>
          <p:nvPr/>
        </p:nvGrpSpPr>
        <p:grpSpPr>
          <a:xfrm>
            <a:off x="10758183" y="5512173"/>
            <a:ext cx="1066025" cy="1044726"/>
            <a:chOff x="0" y="0"/>
            <a:chExt cx="1066023" cy="1044724"/>
          </a:xfrm>
        </p:grpSpPr>
        <p:pic>
          <p:nvPicPr>
            <p:cNvPr id="324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3" name="prototyping-image_csp23844571.jpg" descr="prototyping-image_csp23844571.jp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159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004" y="5619158"/>
            <a:ext cx="657423" cy="865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switc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1" grpId="2"/>
      <p:bldP build="whole" bldLvl="1" animBg="1" rev="0" advAuto="0" spid="31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665004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41174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73326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44925" y="1372085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73326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1265824" y="1343888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437423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506611" y="3221640"/>
            <a:ext cx="1148622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512159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665004" y="5619158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004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opping cart…"/>
          <p:cNvSpPr txBox="1"/>
          <p:nvPr/>
        </p:nvSpPr>
        <p:spPr>
          <a:xfrm>
            <a:off x="8408758" y="1977524"/>
            <a:ext cx="3055607" cy="193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00789" indent="-300789">
              <a:buSzPct val="100000"/>
              <a:buChar char="•"/>
              <a:defRPr sz="3000"/>
            </a:pPr>
            <a:r>
              <a:t>Shopping cart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Submission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Check for possible conflicts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2755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4906" y="496733"/>
            <a:ext cx="865032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23" y="1356588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9506" y="1356588"/>
            <a:ext cx="865032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23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579" y="3221592"/>
            <a:ext cx="1148622" cy="11053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prototyping-image_csp23844571.jpg"/>
          <p:cNvGrpSpPr/>
          <p:nvPr/>
        </p:nvGrpSpPr>
        <p:grpSpPr>
          <a:xfrm>
            <a:off x="10758183" y="5512173"/>
            <a:ext cx="1066025" cy="1044726"/>
            <a:chOff x="0" y="0"/>
            <a:chExt cx="1066023" cy="1044724"/>
          </a:xfrm>
        </p:grpSpPr>
        <p:pic>
          <p:nvPicPr>
            <p:cNvPr id="350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9" name="prototyping-image_csp23844571.jpg" descr="prototyping-image_csp23844571.jp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3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159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004" y="5619158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5 Cart and Submit.png" descr="5 Cart and Submi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568196" y="309735"/>
            <a:ext cx="3055608" cy="6238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4906" y="2219240"/>
            <a:ext cx="865032" cy="8650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switc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ext"/>
          <p:cNvSpPr txBox="1"/>
          <p:nvPr/>
        </p:nvSpPr>
        <p:spPr>
          <a:xfrm>
            <a:off x="6024880" y="3294380"/>
            <a:ext cx="142240" cy="26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 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switch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59" descr="Shape 59"/>
          <p:cNvPicPr>
            <a:picLocks noChangeAspect="1"/>
          </p:cNvPicPr>
          <p:nvPr/>
        </p:nvPicPr>
        <p:blipFill>
          <a:blip r:embed="rId3">
            <a:extLst/>
          </a:blip>
          <a:srcRect l="51031" t="1" r="27186" b="52900"/>
          <a:stretch>
            <a:fillRect/>
          </a:stretch>
        </p:blipFill>
        <p:spPr>
          <a:xfrm>
            <a:off x="2231314" y="1402523"/>
            <a:ext cx="1342046" cy="16402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69803"/>
              </a:srgbClr>
            </a:outerShdw>
          </a:effectLst>
        </p:spPr>
      </p:pic>
      <p:grpSp>
        <p:nvGrpSpPr>
          <p:cNvPr id="134" name="Shape 60"/>
          <p:cNvGrpSpPr/>
          <p:nvPr/>
        </p:nvGrpSpPr>
        <p:grpSpPr>
          <a:xfrm>
            <a:off x="2116032" y="353811"/>
            <a:ext cx="3984496" cy="718157"/>
            <a:chOff x="0" y="0"/>
            <a:chExt cx="3984495" cy="718156"/>
          </a:xfrm>
        </p:grpSpPr>
        <p:sp>
          <p:nvSpPr>
            <p:cNvPr id="132" name="Shape 61"/>
            <p:cNvSpPr/>
            <p:nvPr/>
          </p:nvSpPr>
          <p:spPr>
            <a:xfrm>
              <a:off x="0" y="0"/>
              <a:ext cx="3984496" cy="718157"/>
            </a:xfrm>
            <a:prstGeom prst="roundRect">
              <a:avLst>
                <a:gd name="adj" fmla="val 18651"/>
              </a:avLst>
            </a:pr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3" name="Shape 62"/>
            <p:cNvSpPr txBox="1"/>
            <p:nvPr/>
          </p:nvSpPr>
          <p:spPr>
            <a:xfrm>
              <a:off x="39230" y="168342"/>
              <a:ext cx="3906035" cy="381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Narong Mongkut</a:t>
              </a:r>
            </a:p>
          </p:txBody>
        </p:sp>
      </p:grpSp>
      <p:sp>
        <p:nvSpPr>
          <p:cNvPr id="135" name="Shape 63"/>
          <p:cNvSpPr txBox="1"/>
          <p:nvPr/>
        </p:nvSpPr>
        <p:spPr>
          <a:xfrm>
            <a:off x="3780264" y="1351239"/>
            <a:ext cx="5668814" cy="1742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Occupation : Engineering Student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Nationality : Thailand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Age : 25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Gender : Male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Language : Thai - native, English - good</a:t>
            </a:r>
          </a:p>
        </p:txBody>
      </p:sp>
      <p:grpSp>
        <p:nvGrpSpPr>
          <p:cNvPr id="138" name="Shape 64"/>
          <p:cNvGrpSpPr/>
          <p:nvPr/>
        </p:nvGrpSpPr>
        <p:grpSpPr>
          <a:xfrm>
            <a:off x="2181015" y="3278144"/>
            <a:ext cx="8038215" cy="1114579"/>
            <a:chOff x="0" y="0"/>
            <a:chExt cx="8038214" cy="1114577"/>
          </a:xfrm>
        </p:grpSpPr>
        <p:sp>
          <p:nvSpPr>
            <p:cNvPr id="136" name="Shape 65"/>
            <p:cNvSpPr/>
            <p:nvPr/>
          </p:nvSpPr>
          <p:spPr>
            <a:xfrm>
              <a:off x="0" y="0"/>
              <a:ext cx="8038215" cy="1114578"/>
            </a:xfrm>
            <a:prstGeom prst="roundRect">
              <a:avLst>
                <a:gd name="adj" fmla="val 15408"/>
              </a:avLst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7" name="Shape 66"/>
            <p:cNvSpPr txBox="1"/>
            <p:nvPr/>
          </p:nvSpPr>
          <p:spPr>
            <a:xfrm>
              <a:off x="50298" y="144990"/>
              <a:ext cx="7937618" cy="8245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Motivation / Description :</a:t>
              </a:r>
              <a:endParaRPr sz="1400"/>
            </a:p>
            <a:p>
              <a:pPr>
                <a:lnSpc>
                  <a:spcPct val="15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Always wanted to learn a foreign language to complement my studies however most people in Thailand only actively speak Thai and it becomes increasingly more difficult to master a foreign language. </a:t>
              </a:r>
            </a:p>
          </p:txBody>
        </p:sp>
      </p:grpSp>
      <p:grpSp>
        <p:nvGrpSpPr>
          <p:cNvPr id="141" name="Shape 67"/>
          <p:cNvGrpSpPr/>
          <p:nvPr/>
        </p:nvGrpSpPr>
        <p:grpSpPr>
          <a:xfrm>
            <a:off x="2169996" y="4515442"/>
            <a:ext cx="8038215" cy="888366"/>
            <a:chOff x="0" y="0"/>
            <a:chExt cx="8038214" cy="888364"/>
          </a:xfrm>
        </p:grpSpPr>
        <p:sp>
          <p:nvSpPr>
            <p:cNvPr id="139" name="Shape 68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0" name="Shape 69"/>
            <p:cNvSpPr txBox="1"/>
            <p:nvPr/>
          </p:nvSpPr>
          <p:spPr>
            <a:xfrm>
              <a:off x="42116" y="31883"/>
              <a:ext cx="7953982" cy="824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Goal :</a:t>
              </a:r>
              <a:endParaRPr sz="1400"/>
            </a:p>
            <a:p>
              <a:pPr>
                <a:lnSpc>
                  <a:spcPct val="15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Always wanted to be an all rounded engineering graduate with not only focus in technical knowledge, however also other language skills that open international doors. </a:t>
              </a:r>
            </a:p>
          </p:txBody>
        </p:sp>
      </p:grpSp>
      <p:grpSp>
        <p:nvGrpSpPr>
          <p:cNvPr id="144" name="Shape 70"/>
          <p:cNvGrpSpPr/>
          <p:nvPr/>
        </p:nvGrpSpPr>
        <p:grpSpPr>
          <a:xfrm>
            <a:off x="2169996" y="5526528"/>
            <a:ext cx="8038215" cy="888366"/>
            <a:chOff x="0" y="0"/>
            <a:chExt cx="8038214" cy="888364"/>
          </a:xfrm>
        </p:grpSpPr>
        <p:sp>
          <p:nvSpPr>
            <p:cNvPr id="142" name="Shape 71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00A89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3" name="Shape 72"/>
            <p:cNvSpPr txBox="1"/>
            <p:nvPr/>
          </p:nvSpPr>
          <p:spPr>
            <a:xfrm>
              <a:off x="42116" y="31883"/>
              <a:ext cx="7953982" cy="824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lnSpc>
                  <a:spcPct val="15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Pain points :</a:t>
              </a:r>
              <a:endParaRPr sz="1400"/>
            </a:p>
            <a:p>
              <a:pPr>
                <a:lnSpc>
                  <a:spcPct val="150000"/>
                </a:lnSpc>
                <a:defRPr b="1" sz="12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Doing exchange in Germany but do not know how to find resources to mingle with local students for language exchange. </a:t>
              </a:r>
            </a:p>
          </p:txBody>
        </p:sp>
      </p:grpSp>
      <p:grpSp>
        <p:nvGrpSpPr>
          <p:cNvPr id="147" name="Picture 5"/>
          <p:cNvGrpSpPr/>
          <p:nvPr/>
        </p:nvGrpSpPr>
        <p:grpSpPr>
          <a:xfrm>
            <a:off x="826040" y="268706"/>
            <a:ext cx="889604" cy="888366"/>
            <a:chOff x="0" y="0"/>
            <a:chExt cx="889602" cy="888364"/>
          </a:xfrm>
        </p:grpSpPr>
        <p:pic>
          <p:nvPicPr>
            <p:cNvPr id="146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2400" y="114300"/>
              <a:ext cx="597503" cy="6089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Picture 5" descr="Picture 5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89603" cy="88836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Shape 96"/>
          <p:cNvGrpSpPr/>
          <p:nvPr/>
        </p:nvGrpSpPr>
        <p:grpSpPr>
          <a:xfrm>
            <a:off x="2116032" y="353812"/>
            <a:ext cx="4862427" cy="3204186"/>
            <a:chOff x="0" y="0"/>
            <a:chExt cx="4862426" cy="3204185"/>
          </a:xfrm>
        </p:grpSpPr>
        <p:sp>
          <p:nvSpPr>
            <p:cNvPr id="149" name="Shape 97"/>
            <p:cNvSpPr/>
            <p:nvPr/>
          </p:nvSpPr>
          <p:spPr>
            <a:xfrm>
              <a:off x="0" y="0"/>
              <a:ext cx="3984495" cy="718155"/>
            </a:xfrm>
            <a:prstGeom prst="roundRect">
              <a:avLst>
                <a:gd name="adj" fmla="val 18651"/>
              </a:avLst>
            </a:pr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0" name="Shape 98"/>
            <p:cNvSpPr txBox="1"/>
            <p:nvPr/>
          </p:nvSpPr>
          <p:spPr>
            <a:xfrm>
              <a:off x="39230" y="168341"/>
              <a:ext cx="3906035" cy="381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Maxwell Bauer</a:t>
              </a:r>
            </a:p>
          </p:txBody>
        </p:sp>
        <p:sp>
          <p:nvSpPr>
            <p:cNvPr id="151" name="Shape 99"/>
            <p:cNvSpPr txBox="1"/>
            <p:nvPr/>
          </p:nvSpPr>
          <p:spPr>
            <a:xfrm>
              <a:off x="3097509" y="2946191"/>
              <a:ext cx="1764918" cy="257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lnSpc>
                  <a:spcPct val="239099"/>
                </a:lnSpc>
                <a:defRPr sz="1500">
                  <a:solidFill>
                    <a:srgbClr val="2F5496"/>
                  </a:solidFill>
                </a:defRPr>
              </a:lvl1pPr>
            </a:lstStyle>
            <a:p>
              <a:pPr/>
              <a:r>
                <a:t>Franziska Hintermaier</a:t>
              </a:r>
            </a:p>
          </p:txBody>
        </p:sp>
      </p:grpSp>
      <p:sp>
        <p:nvSpPr>
          <p:cNvPr id="153" name="Shape 100"/>
          <p:cNvSpPr txBox="1"/>
          <p:nvPr/>
        </p:nvSpPr>
        <p:spPr>
          <a:xfrm>
            <a:off x="3810222" y="1298533"/>
            <a:ext cx="6608044" cy="1742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Occupation : Hospitality Student 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Nationality : USA (Miami, Florida)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Age : 26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Gender : Male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Language : English - native, French - good, Spanish - beginner</a:t>
            </a:r>
          </a:p>
        </p:txBody>
      </p:sp>
      <p:grpSp>
        <p:nvGrpSpPr>
          <p:cNvPr id="156" name="Shape 101"/>
          <p:cNvGrpSpPr/>
          <p:nvPr/>
        </p:nvGrpSpPr>
        <p:grpSpPr>
          <a:xfrm>
            <a:off x="2181015" y="3278144"/>
            <a:ext cx="8038215" cy="1114579"/>
            <a:chOff x="0" y="0"/>
            <a:chExt cx="8038214" cy="1114577"/>
          </a:xfrm>
        </p:grpSpPr>
        <p:sp>
          <p:nvSpPr>
            <p:cNvPr id="154" name="Shape 102"/>
            <p:cNvSpPr/>
            <p:nvPr/>
          </p:nvSpPr>
          <p:spPr>
            <a:xfrm>
              <a:off x="0" y="0"/>
              <a:ext cx="8038215" cy="1114578"/>
            </a:xfrm>
            <a:prstGeom prst="roundRect">
              <a:avLst>
                <a:gd name="adj" fmla="val 15408"/>
              </a:avLst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5" name="Shape 103"/>
            <p:cNvSpPr txBox="1"/>
            <p:nvPr/>
          </p:nvSpPr>
          <p:spPr>
            <a:xfrm>
              <a:off x="50298" y="243691"/>
              <a:ext cx="7937618" cy="627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Motivation :</a:t>
              </a:r>
              <a:endParaRPr sz="1200"/>
            </a:p>
            <a:p>
              <a:pPr>
                <a:lnSpc>
                  <a:spcPct val="150000"/>
                </a:lnSpc>
                <a:defRPr b="1" sz="20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Always wanted to study abroad and make new friends. </a:t>
              </a:r>
            </a:p>
          </p:txBody>
        </p:sp>
      </p:grpSp>
      <p:grpSp>
        <p:nvGrpSpPr>
          <p:cNvPr id="159" name="Shape 104"/>
          <p:cNvGrpSpPr/>
          <p:nvPr/>
        </p:nvGrpSpPr>
        <p:grpSpPr>
          <a:xfrm>
            <a:off x="2169996" y="4515442"/>
            <a:ext cx="8038215" cy="888366"/>
            <a:chOff x="0" y="0"/>
            <a:chExt cx="8038214" cy="888364"/>
          </a:xfrm>
        </p:grpSpPr>
        <p:sp>
          <p:nvSpPr>
            <p:cNvPr id="157" name="Shape 105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8" name="Shape 106"/>
            <p:cNvSpPr txBox="1"/>
            <p:nvPr/>
          </p:nvSpPr>
          <p:spPr>
            <a:xfrm>
              <a:off x="42116" y="180279"/>
              <a:ext cx="7953982" cy="5278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Goal :</a:t>
              </a:r>
              <a:endParaRPr sz="1200"/>
            </a:p>
            <a:p>
              <a:pPr>
                <a:lnSpc>
                  <a:spcPct val="150000"/>
                </a:lnSpc>
                <a:defRPr b="1" sz="14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Learning german, Collecting experiences for his studies and living in another culture</a:t>
              </a:r>
            </a:p>
          </p:txBody>
        </p:sp>
      </p:grpSp>
      <p:grpSp>
        <p:nvGrpSpPr>
          <p:cNvPr id="162" name="Shape 107"/>
          <p:cNvGrpSpPr/>
          <p:nvPr/>
        </p:nvGrpSpPr>
        <p:grpSpPr>
          <a:xfrm>
            <a:off x="2169996" y="5526528"/>
            <a:ext cx="8038215" cy="888366"/>
            <a:chOff x="0" y="0"/>
            <a:chExt cx="8038214" cy="888364"/>
          </a:xfrm>
        </p:grpSpPr>
        <p:sp>
          <p:nvSpPr>
            <p:cNvPr id="160" name="Shape 108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00A89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1" name="Shape 109"/>
            <p:cNvSpPr txBox="1"/>
            <p:nvPr/>
          </p:nvSpPr>
          <p:spPr>
            <a:xfrm>
              <a:off x="42116" y="205126"/>
              <a:ext cx="7953982" cy="478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Pain points :</a:t>
              </a:r>
              <a:endParaRPr sz="1200"/>
            </a:p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First time in Europe and not being familiar with it. Also not a frequent computer user.</a:t>
              </a:r>
            </a:p>
          </p:txBody>
        </p:sp>
      </p:grpSp>
      <p:pic>
        <p:nvPicPr>
          <p:cNvPr id="163" name="Shape 110" descr="Shape 1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6244" y="1278140"/>
            <a:ext cx="1339732" cy="17836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69803"/>
              </a:srgbClr>
            </a:outerShdw>
          </a:effectLst>
        </p:spPr>
      </p:pic>
      <p:grpSp>
        <p:nvGrpSpPr>
          <p:cNvPr id="166" name="Picture 5"/>
          <p:cNvGrpSpPr/>
          <p:nvPr/>
        </p:nvGrpSpPr>
        <p:grpSpPr>
          <a:xfrm>
            <a:off x="826040" y="268706"/>
            <a:ext cx="889604" cy="888366"/>
            <a:chOff x="0" y="0"/>
            <a:chExt cx="889602" cy="888364"/>
          </a:xfrm>
        </p:grpSpPr>
        <p:pic>
          <p:nvPicPr>
            <p:cNvPr id="165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2400" y="114300"/>
              <a:ext cx="597503" cy="6089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4" name="Picture 5" descr="Picture 5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89603" cy="88836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Shape 77"/>
          <p:cNvGrpSpPr/>
          <p:nvPr/>
        </p:nvGrpSpPr>
        <p:grpSpPr>
          <a:xfrm>
            <a:off x="2116032" y="353811"/>
            <a:ext cx="4862427" cy="3204187"/>
            <a:chOff x="0" y="0"/>
            <a:chExt cx="4862426" cy="3204186"/>
          </a:xfrm>
        </p:grpSpPr>
        <p:sp>
          <p:nvSpPr>
            <p:cNvPr id="168" name="Shape 78"/>
            <p:cNvSpPr/>
            <p:nvPr/>
          </p:nvSpPr>
          <p:spPr>
            <a:xfrm>
              <a:off x="0" y="0"/>
              <a:ext cx="3984495" cy="718155"/>
            </a:xfrm>
            <a:prstGeom prst="roundRect">
              <a:avLst>
                <a:gd name="adj" fmla="val 18651"/>
              </a:avLst>
            </a:pr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9" name="Shape 79"/>
            <p:cNvSpPr txBox="1"/>
            <p:nvPr/>
          </p:nvSpPr>
          <p:spPr>
            <a:xfrm>
              <a:off x="39230" y="168341"/>
              <a:ext cx="3906035" cy="3814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Franziska Hintermaier</a:t>
              </a:r>
            </a:p>
          </p:txBody>
        </p:sp>
        <p:sp>
          <p:nvSpPr>
            <p:cNvPr id="170" name="Shape 80"/>
            <p:cNvSpPr txBox="1"/>
            <p:nvPr/>
          </p:nvSpPr>
          <p:spPr>
            <a:xfrm>
              <a:off x="3097509" y="2946192"/>
              <a:ext cx="1764918" cy="2579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>
              <a:lvl1pPr>
                <a:lnSpc>
                  <a:spcPct val="239099"/>
                </a:lnSpc>
                <a:defRPr sz="1500">
                  <a:solidFill>
                    <a:srgbClr val="2F5496"/>
                  </a:solidFill>
                </a:defRPr>
              </a:lvl1pPr>
            </a:lstStyle>
            <a:p>
              <a:pPr/>
              <a:r>
                <a:t>Franziska Hintermaier</a:t>
              </a:r>
            </a:p>
          </p:txBody>
        </p:sp>
      </p:grpSp>
      <p:sp>
        <p:nvSpPr>
          <p:cNvPr id="172" name="Shape 81"/>
          <p:cNvSpPr txBox="1"/>
          <p:nvPr/>
        </p:nvSpPr>
        <p:spPr>
          <a:xfrm>
            <a:off x="3920068" y="1207600"/>
            <a:ext cx="5582333" cy="1742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Occupation : Academic staff for Courses in English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Nationality : Germany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Age : 47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Gender : Female</a:t>
            </a:r>
            <a:endParaRPr sz="1200"/>
          </a:p>
          <a:p>
            <a:pPr>
              <a:lnSpc>
                <a:spcPct val="150000"/>
              </a:lnSpc>
              <a:defRPr b="1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Language : German - native, English - good</a:t>
            </a:r>
          </a:p>
        </p:txBody>
      </p:sp>
      <p:grpSp>
        <p:nvGrpSpPr>
          <p:cNvPr id="175" name="Shape 82"/>
          <p:cNvGrpSpPr/>
          <p:nvPr/>
        </p:nvGrpSpPr>
        <p:grpSpPr>
          <a:xfrm>
            <a:off x="2181015" y="3278144"/>
            <a:ext cx="8038215" cy="1114579"/>
            <a:chOff x="0" y="0"/>
            <a:chExt cx="8038214" cy="1114577"/>
          </a:xfrm>
        </p:grpSpPr>
        <p:sp>
          <p:nvSpPr>
            <p:cNvPr id="173" name="Shape 83"/>
            <p:cNvSpPr/>
            <p:nvPr/>
          </p:nvSpPr>
          <p:spPr>
            <a:xfrm>
              <a:off x="0" y="0"/>
              <a:ext cx="8038215" cy="1114578"/>
            </a:xfrm>
            <a:prstGeom prst="roundRect">
              <a:avLst>
                <a:gd name="adj" fmla="val 15408"/>
              </a:avLst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4" name="Shape 84"/>
            <p:cNvSpPr txBox="1"/>
            <p:nvPr/>
          </p:nvSpPr>
          <p:spPr>
            <a:xfrm>
              <a:off x="50298" y="195421"/>
              <a:ext cx="7937618" cy="723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Motivation/Description:</a:t>
              </a:r>
              <a:endParaRPr sz="1200"/>
            </a:p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Have been working at the university since 20 years. Job mainly focusing on incoming international exchange students, helping them for courses registration and integration.</a:t>
              </a:r>
            </a:p>
          </p:txBody>
        </p:sp>
      </p:grpSp>
      <p:grpSp>
        <p:nvGrpSpPr>
          <p:cNvPr id="178" name="Shape 85"/>
          <p:cNvGrpSpPr/>
          <p:nvPr/>
        </p:nvGrpSpPr>
        <p:grpSpPr>
          <a:xfrm>
            <a:off x="2169996" y="4515442"/>
            <a:ext cx="8038215" cy="888366"/>
            <a:chOff x="0" y="0"/>
            <a:chExt cx="8038214" cy="888364"/>
          </a:xfrm>
        </p:grpSpPr>
        <p:sp>
          <p:nvSpPr>
            <p:cNvPr id="176" name="Shape 86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77" name="Shape 87"/>
            <p:cNvSpPr txBox="1"/>
            <p:nvPr/>
          </p:nvSpPr>
          <p:spPr>
            <a:xfrm>
              <a:off x="42116" y="205126"/>
              <a:ext cx="7953982" cy="478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Goal :</a:t>
              </a:r>
              <a:endParaRPr sz="1200"/>
            </a:p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To help international students have a pleasant stay in Munich.</a:t>
              </a:r>
            </a:p>
          </p:txBody>
        </p:sp>
      </p:grpSp>
      <p:grpSp>
        <p:nvGrpSpPr>
          <p:cNvPr id="181" name="Shape 88"/>
          <p:cNvGrpSpPr/>
          <p:nvPr/>
        </p:nvGrpSpPr>
        <p:grpSpPr>
          <a:xfrm>
            <a:off x="2169996" y="5526528"/>
            <a:ext cx="8038215" cy="888366"/>
            <a:chOff x="0" y="0"/>
            <a:chExt cx="8038214" cy="888364"/>
          </a:xfrm>
        </p:grpSpPr>
        <p:sp>
          <p:nvSpPr>
            <p:cNvPr id="179" name="Shape 89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00A89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80" name="Shape 90"/>
            <p:cNvSpPr txBox="1"/>
            <p:nvPr/>
          </p:nvSpPr>
          <p:spPr>
            <a:xfrm>
              <a:off x="42116" y="205126"/>
              <a:ext cx="7953982" cy="4781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Pain points :</a:t>
              </a:r>
              <a:endParaRPr sz="1200"/>
            </a:p>
            <a:p>
              <a:pPr>
                <a:lnSpc>
                  <a:spcPct val="150000"/>
                </a:lnSpc>
                <a:defRPr b="1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Registration for CiE for foreign students is not very intuitive</a:t>
              </a:r>
            </a:p>
          </p:txBody>
        </p:sp>
      </p:grpSp>
      <p:pic>
        <p:nvPicPr>
          <p:cNvPr id="182" name="Shape 91" descr="Shape 91"/>
          <p:cNvPicPr>
            <a:picLocks noChangeAspect="1"/>
          </p:cNvPicPr>
          <p:nvPr/>
        </p:nvPicPr>
        <p:blipFill>
          <a:blip r:embed="rId3">
            <a:extLst/>
          </a:blip>
          <a:srcRect l="6746" t="0" r="6745" b="0"/>
          <a:stretch>
            <a:fillRect/>
          </a:stretch>
        </p:blipFill>
        <p:spPr>
          <a:xfrm>
            <a:off x="2319383" y="1322439"/>
            <a:ext cx="1380621" cy="17316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16200000">
              <a:srgbClr val="000000">
                <a:alpha val="69803"/>
              </a:srgbClr>
            </a:outerShdw>
          </a:effectLst>
        </p:spPr>
      </p:pic>
      <p:grpSp>
        <p:nvGrpSpPr>
          <p:cNvPr id="185" name="Picture 5"/>
          <p:cNvGrpSpPr/>
          <p:nvPr/>
        </p:nvGrpSpPr>
        <p:grpSpPr>
          <a:xfrm>
            <a:off x="826040" y="268706"/>
            <a:ext cx="889604" cy="888366"/>
            <a:chOff x="0" y="0"/>
            <a:chExt cx="889602" cy="888364"/>
          </a:xfrm>
        </p:grpSpPr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2400" y="114300"/>
              <a:ext cx="597503" cy="6089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3" name="Picture 5" descr="Picture 5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89603" cy="88836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5">
            <a:lumOff val="12058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byJack.pdf" descr="byJac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3419" y="-67591"/>
            <a:ext cx="9885162" cy="69931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" name="storyboarding-process-image-storyboarding-process-image-flat-vector-cartoon-illustration-objects-eps-vector_csp47210680.jpg"/>
          <p:cNvGrpSpPr/>
          <p:nvPr/>
        </p:nvGrpSpPr>
        <p:grpSpPr>
          <a:xfrm>
            <a:off x="218180" y="327344"/>
            <a:ext cx="1266863" cy="1232501"/>
            <a:chOff x="0" y="0"/>
            <a:chExt cx="1266861" cy="1232500"/>
          </a:xfrm>
        </p:grpSpPr>
        <p:pic>
          <p:nvPicPr>
            <p:cNvPr id="189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974762" cy="9531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8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6862" cy="12325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5">
            <a:lumOff val="12058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byFlorian.pdf" descr="byFloria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5143" y="-239142"/>
            <a:ext cx="9781714" cy="733628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storyboarding-process-image-storyboarding-process-image-flat-vector-cartoon-illustration-objects-eps-vector_csp47210680.jpg"/>
          <p:cNvGrpSpPr/>
          <p:nvPr/>
        </p:nvGrpSpPr>
        <p:grpSpPr>
          <a:xfrm>
            <a:off x="218180" y="327344"/>
            <a:ext cx="1266863" cy="1232501"/>
            <a:chOff x="0" y="0"/>
            <a:chExt cx="1266861" cy="1232500"/>
          </a:xfrm>
        </p:grpSpPr>
        <p:pic>
          <p:nvPicPr>
            <p:cNvPr id="194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974762" cy="9531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3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6862" cy="12325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5">
            <a:lumOff val="12058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byLeon.pdf" descr="byLe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6203" y="-160989"/>
            <a:ext cx="12764406" cy="717997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storyboarding-process-image-storyboarding-process-image-flat-vector-cartoon-illustration-objects-eps-vector_csp47210680.jpg"/>
          <p:cNvGrpSpPr/>
          <p:nvPr/>
        </p:nvGrpSpPr>
        <p:grpSpPr>
          <a:xfrm>
            <a:off x="218180" y="327344"/>
            <a:ext cx="1266863" cy="1232501"/>
            <a:chOff x="0" y="0"/>
            <a:chExt cx="1266861" cy="1232500"/>
          </a:xfrm>
        </p:grpSpPr>
        <p:pic>
          <p:nvPicPr>
            <p:cNvPr id="199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974762" cy="9531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6862" cy="12325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Users"/>
          <p:cNvSpPr txBox="1"/>
          <p:nvPr/>
        </p:nvSpPr>
        <p:spPr>
          <a:xfrm>
            <a:off x="2049868" y="321823"/>
            <a:ext cx="962507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Users</a:t>
            </a:r>
          </a:p>
        </p:txBody>
      </p:sp>
      <p:sp>
        <p:nvSpPr>
          <p:cNvPr id="203" name="Scroll…"/>
          <p:cNvSpPr txBox="1"/>
          <p:nvPr/>
        </p:nvSpPr>
        <p:spPr>
          <a:xfrm>
            <a:off x="1129513" y="3417436"/>
            <a:ext cx="3253314" cy="2902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00789" indent="-300789">
              <a:buSzPct val="100000"/>
              <a:buChar char="•"/>
              <a:defRPr sz="3000"/>
            </a:pPr>
            <a:r>
              <a:t>Scroll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View 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Campus/Location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Lecturers’ contact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Bookmark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Shopping cart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3374" y="896091"/>
            <a:ext cx="2345252" cy="225699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ign Up"/>
          <p:cNvSpPr txBox="1"/>
          <p:nvPr/>
        </p:nvSpPr>
        <p:spPr>
          <a:xfrm>
            <a:off x="5507585" y="381836"/>
            <a:ext cx="1276906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Sign Up</a:t>
            </a:r>
          </a:p>
        </p:txBody>
      </p:sp>
      <p:sp>
        <p:nvSpPr>
          <p:cNvPr id="206" name="Sign up…"/>
          <p:cNvSpPr txBox="1"/>
          <p:nvPr/>
        </p:nvSpPr>
        <p:spPr>
          <a:xfrm>
            <a:off x="4901497" y="3552465"/>
            <a:ext cx="2489082" cy="972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00789" indent="-300789">
              <a:buSzPct val="100000"/>
              <a:buChar char="•"/>
              <a:defRPr sz="3000"/>
            </a:pPr>
            <a:r>
              <a:t>Sign up 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Select classes</a:t>
            </a:r>
          </a:p>
        </p:txBody>
      </p:sp>
      <p:sp>
        <p:nvSpPr>
          <p:cNvPr id="207" name="Keep Track"/>
          <p:cNvSpPr txBox="1"/>
          <p:nvPr/>
        </p:nvSpPr>
        <p:spPr>
          <a:xfrm>
            <a:off x="8691496" y="381836"/>
            <a:ext cx="1764505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Keep Track</a:t>
            </a:r>
          </a:p>
        </p:txBody>
      </p:sp>
      <p:sp>
        <p:nvSpPr>
          <p:cNvPr id="208" name="List…"/>
          <p:cNvSpPr txBox="1"/>
          <p:nvPr/>
        </p:nvSpPr>
        <p:spPr>
          <a:xfrm>
            <a:off x="8134965" y="3574442"/>
            <a:ext cx="3124331" cy="1937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00789" indent="-300789">
              <a:buSzPct val="100000"/>
              <a:buChar char="•"/>
              <a:defRPr sz="3000"/>
            </a:pPr>
            <a:r>
              <a:t>List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Timetable</a:t>
            </a:r>
          </a:p>
          <a:p>
            <a:pPr marL="300789" indent="-300789">
              <a:buSzPct val="100000"/>
              <a:buChar char="•"/>
              <a:defRPr sz="3000"/>
            </a:pPr>
            <a:r>
              <a:t>CiEs from last semester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2552" y="1098986"/>
            <a:ext cx="1782392" cy="23452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56371" y="939855"/>
            <a:ext cx="2349501" cy="23495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prototyping-image_csp23844571.jpg"/>
          <p:cNvGrpSpPr/>
          <p:nvPr/>
        </p:nvGrpSpPr>
        <p:grpSpPr>
          <a:xfrm>
            <a:off x="10758183" y="5512173"/>
            <a:ext cx="1066025" cy="1044726"/>
            <a:chOff x="0" y="0"/>
            <a:chExt cx="1066023" cy="1044724"/>
          </a:xfrm>
        </p:grpSpPr>
        <p:pic>
          <p:nvPicPr>
            <p:cNvPr id="212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rototyping-image_csp23844571.jpg" descr="prototyping-image_csp23844571.jp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1 LogIn.png" descr="1 Log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12645" y="400485"/>
            <a:ext cx="2966709" cy="60570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alphaModFix amt="19628"/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4">
            <a:alphaModFix amt="19628"/>
            <a:extLst/>
          </a:blip>
          <a:stretch>
            <a:fillRect/>
          </a:stretch>
        </p:blipFill>
        <p:spPr>
          <a:xfrm>
            <a:off x="665004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441174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1273326" y="496733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444925" y="1372085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1273326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1265824" y="1343888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437423" y="2219240"/>
            <a:ext cx="865031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3">
            <a:alphaModFix amt="19628"/>
            <a:extLst/>
          </a:blip>
          <a:stretch>
            <a:fillRect/>
          </a:stretch>
        </p:blipFill>
        <p:spPr>
          <a:xfrm>
            <a:off x="1506611" y="3221640"/>
            <a:ext cx="1148622" cy="11053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4">
            <a:alphaModFix amt="19628"/>
            <a:extLst/>
          </a:blip>
          <a:stretch>
            <a:fillRect/>
          </a:stretch>
        </p:blipFill>
        <p:spPr>
          <a:xfrm>
            <a:off x="1512159" y="4628945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4">
            <a:alphaModFix amt="19628"/>
            <a:extLst/>
          </a:blip>
          <a:stretch>
            <a:fillRect/>
          </a:stretch>
        </p:blipFill>
        <p:spPr>
          <a:xfrm>
            <a:off x="665004" y="5619158"/>
            <a:ext cx="657423" cy="8650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405" y="3221592"/>
            <a:ext cx="1148621" cy="110539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ign Up"/>
          <p:cNvSpPr txBox="1"/>
          <p:nvPr/>
        </p:nvSpPr>
        <p:spPr>
          <a:xfrm>
            <a:off x="9273395" y="3184023"/>
            <a:ext cx="1276906" cy="489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Sign Up</a:t>
            </a:r>
          </a:p>
        </p:txBody>
      </p:sp>
      <p:grpSp>
        <p:nvGrpSpPr>
          <p:cNvPr id="231" name="prototyping-image_csp23844571.jpg"/>
          <p:cNvGrpSpPr/>
          <p:nvPr/>
        </p:nvGrpSpPr>
        <p:grpSpPr>
          <a:xfrm>
            <a:off x="10758183" y="5512173"/>
            <a:ext cx="1066025" cy="1044726"/>
            <a:chOff x="0" y="0"/>
            <a:chExt cx="1066023" cy="1044724"/>
          </a:xfrm>
        </p:grpSpPr>
        <p:pic>
          <p:nvPicPr>
            <p:cNvPr id="230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9" name="prototyping-image_csp23844571.jpg" descr="prototyping-image_csp23844571.jp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